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7" name="Picture 3" descr="Vinay Ramanath"/>
          <p:cNvPicPr>
            <a:picLocks noChangeAspect="1" noChangeArrowheads="1"/>
          </p:cNvPicPr>
          <p:nvPr/>
        </p:nvPicPr>
        <p:blipFill>
          <a:blip r:embed="rId3" cstate="print"/>
          <a:srcRect/>
          <a:stretch>
            <a:fillRect/>
          </a:stretch>
        </p:blipFill>
        <p:spPr bwMode="auto">
          <a:xfrm>
            <a:off x="228600" y="3200400"/>
            <a:ext cx="1254125" cy="1616075"/>
          </a:xfrm>
          <a:prstGeom prst="rect">
            <a:avLst/>
          </a:prstGeom>
          <a:noFill/>
          <a:ln w="9525">
            <a:noFill/>
            <a:miter lim="800000"/>
            <a:headEnd/>
            <a:tailEnd/>
          </a:ln>
        </p:spPr>
      </p:pic>
      <p:sp>
        <p:nvSpPr>
          <p:cNvPr id="1028" name="Rectangle 4"/>
          <p:cNvSpPr>
            <a:spLocks noChangeArrowheads="1"/>
          </p:cNvSpPr>
          <p:nvPr/>
        </p:nvSpPr>
        <p:spPr bwMode="auto">
          <a:xfrm>
            <a:off x="152399" y="0"/>
            <a:ext cx="8839201"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0363" algn="ctr" defTabSz="914400" rtl="0" eaLnBrk="1" fontAlgn="base" latinLnBrk="0" hangingPunct="1">
              <a:lnSpc>
                <a:spcPct val="100000"/>
              </a:lnSpc>
              <a:spcBef>
                <a:spcPct val="0"/>
              </a:spcBef>
              <a:spcAft>
                <a:spcPct val="0"/>
              </a:spcAft>
              <a:buClrTx/>
              <a:buSzTx/>
              <a:buFontTx/>
              <a:buNone/>
              <a:tabLst>
                <a:tab pos="990600" algn="l"/>
              </a:tabLst>
            </a:pPr>
            <a:r>
              <a:rPr kumimoji="0" lang="en-US" b="1" i="0" u="sng" strike="noStrike" cap="none" normalizeH="0" baseline="0" dirty="0" smtClean="0">
                <a:ln>
                  <a:noFill/>
                </a:ln>
                <a:solidFill>
                  <a:srgbClr val="7030A0"/>
                </a:solidFill>
                <a:effectLst/>
                <a:latin typeface="Arial" pitchFamily="34" charset="0"/>
                <a:ea typeface="Calibri" pitchFamily="34" charset="0"/>
                <a:cs typeface="Times New Roman" pitchFamily="18" charset="0"/>
              </a:rPr>
              <a:t>NATIONAL CENTRE FOR COMBUSTION RESEARCH &amp; DEVELOPMENT     </a:t>
            </a:r>
          </a:p>
          <a:p>
            <a:pPr marL="0" marR="0" lvl="0" indent="360363" algn="ctr" defTabSz="914400" rtl="0" eaLnBrk="1" fontAlgn="base" latinLnBrk="0" hangingPunct="1">
              <a:lnSpc>
                <a:spcPct val="100000"/>
              </a:lnSpc>
              <a:spcBef>
                <a:spcPct val="0"/>
              </a:spcBef>
              <a:spcAft>
                <a:spcPct val="0"/>
              </a:spcAft>
              <a:buClrTx/>
              <a:buSzTx/>
              <a:buFontTx/>
              <a:buNone/>
              <a:tabLst>
                <a:tab pos="990600" algn="l"/>
              </a:tabLst>
            </a:pPr>
            <a:r>
              <a:rPr lang="en-US" sz="2800" b="1" u="sng" dirty="0" smtClean="0">
                <a:solidFill>
                  <a:srgbClr val="7030A0"/>
                </a:solidFill>
                <a:latin typeface="Arial" pitchFamily="34" charset="0"/>
                <a:ea typeface="Calibri" pitchFamily="34" charset="0"/>
                <a:cs typeface="Times New Roman" pitchFamily="18" charset="0"/>
              </a:rPr>
              <a:t>Guest Lecture</a:t>
            </a:r>
            <a:r>
              <a:rPr kumimoji="0" lang="en-US" sz="2800" b="1" i="0" u="sng" strike="noStrike" cap="none" normalizeH="0" baseline="0" dirty="0" smtClean="0">
                <a:ln>
                  <a:noFill/>
                </a:ln>
                <a:solidFill>
                  <a:srgbClr val="7030A0"/>
                </a:solidFill>
                <a:effectLst/>
                <a:latin typeface="Arial" pitchFamily="34"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152400" y="1295400"/>
            <a:ext cx="7315200" cy="1815882"/>
          </a:xfrm>
          <a:prstGeom prst="rect">
            <a:avLst/>
          </a:prstGeom>
          <a:noFill/>
        </p:spPr>
        <p:txBody>
          <a:bodyPr wrap="square" rtlCol="0">
            <a:spAutoFit/>
          </a:bodyPr>
          <a:lstStyle/>
          <a:p>
            <a:pPr algn="just"/>
            <a:r>
              <a:rPr lang="en-US" sz="1400" u="sng" dirty="0" smtClean="0">
                <a:solidFill>
                  <a:srgbClr val="006600"/>
                </a:solidFill>
              </a:rPr>
              <a:t>Brief bio of </a:t>
            </a:r>
            <a:r>
              <a:rPr lang="en-US" sz="1400" u="sng" dirty="0" err="1" smtClean="0">
                <a:solidFill>
                  <a:srgbClr val="006600"/>
                </a:solidFill>
              </a:rPr>
              <a:t>Renith</a:t>
            </a:r>
            <a:r>
              <a:rPr lang="en-US" sz="1400" u="sng" dirty="0" smtClean="0">
                <a:solidFill>
                  <a:srgbClr val="006600"/>
                </a:solidFill>
              </a:rPr>
              <a:t> </a:t>
            </a:r>
            <a:r>
              <a:rPr lang="en-US" sz="1400" dirty="0" smtClean="0">
                <a:solidFill>
                  <a:srgbClr val="006600"/>
                </a:solidFill>
              </a:rPr>
              <a:t>:  For the past 9 years, Dr. </a:t>
            </a:r>
            <a:r>
              <a:rPr lang="en-US" sz="1400" dirty="0" err="1" smtClean="0">
                <a:solidFill>
                  <a:srgbClr val="006600"/>
                </a:solidFill>
              </a:rPr>
              <a:t>Renith</a:t>
            </a:r>
            <a:r>
              <a:rPr lang="en-US" sz="1400" dirty="0" smtClean="0">
                <a:solidFill>
                  <a:srgbClr val="006600"/>
                </a:solidFill>
              </a:rPr>
              <a:t> Richardson worked primarily on spray &amp; combustion related technologies. He has pioneered the use of auto/adaptive mesh in industry to reduce design cycle time. He has developed strategic roadmap and championed it for internal combustion engine CFD. Also, as a project leader for Advanced Design Tools has managed large teams and developed physics based tools. He received his </a:t>
            </a:r>
            <a:r>
              <a:rPr lang="en-US" sz="1400" dirty="0" err="1" smtClean="0">
                <a:solidFill>
                  <a:srgbClr val="006600"/>
                </a:solidFill>
              </a:rPr>
              <a:t>Ph.D</a:t>
            </a:r>
            <a:r>
              <a:rPr lang="en-US" sz="1400" dirty="0" smtClean="0">
                <a:solidFill>
                  <a:srgbClr val="006600"/>
                </a:solidFill>
              </a:rPr>
              <a:t> from Purdue University (Dept of Aero &amp; Astronautics) for his thesis “Linear&amp; non-linear dynamics of swirl injectors ". This involved both analytical and CFD based simulations validated with experiments. Currently, </a:t>
            </a:r>
            <a:r>
              <a:rPr lang="en-US" sz="1400" dirty="0" err="1" smtClean="0">
                <a:solidFill>
                  <a:srgbClr val="006600"/>
                </a:solidFill>
              </a:rPr>
              <a:t>Renith</a:t>
            </a:r>
            <a:r>
              <a:rPr lang="en-US" sz="1400" dirty="0" smtClean="0">
                <a:solidFill>
                  <a:srgbClr val="006600"/>
                </a:solidFill>
              </a:rPr>
              <a:t> leads the GT simulations group at Siemens corporate research.</a:t>
            </a:r>
            <a:endParaRPr lang="en-US" sz="1400" dirty="0">
              <a:solidFill>
                <a:srgbClr val="006600"/>
              </a:solidFill>
            </a:endParaRPr>
          </a:p>
        </p:txBody>
      </p:sp>
      <p:pic>
        <p:nvPicPr>
          <p:cNvPr id="7" name="Picture 2" descr="Renith_Richardson"/>
          <p:cNvPicPr>
            <a:picLocks noChangeAspect="1" noChangeArrowheads="1"/>
          </p:cNvPicPr>
          <p:nvPr/>
        </p:nvPicPr>
        <p:blipFill>
          <a:blip r:embed="rId4" cstate="print"/>
          <a:srcRect/>
          <a:stretch>
            <a:fillRect/>
          </a:stretch>
        </p:blipFill>
        <p:spPr bwMode="auto">
          <a:xfrm>
            <a:off x="7467600" y="1371600"/>
            <a:ext cx="1436688" cy="1706590"/>
          </a:xfrm>
          <a:prstGeom prst="rect">
            <a:avLst/>
          </a:prstGeom>
          <a:noFill/>
          <a:ln w="9525">
            <a:noFill/>
            <a:miter lim="800000"/>
            <a:headEnd/>
            <a:tailEnd/>
          </a:ln>
        </p:spPr>
      </p:pic>
      <p:sp>
        <p:nvSpPr>
          <p:cNvPr id="8" name="TextBox 7"/>
          <p:cNvSpPr txBox="1"/>
          <p:nvPr/>
        </p:nvSpPr>
        <p:spPr>
          <a:xfrm>
            <a:off x="1600200" y="3200400"/>
            <a:ext cx="7315200" cy="1600438"/>
          </a:xfrm>
          <a:prstGeom prst="rect">
            <a:avLst/>
          </a:prstGeom>
          <a:noFill/>
        </p:spPr>
        <p:txBody>
          <a:bodyPr wrap="square" rtlCol="0">
            <a:spAutoFit/>
          </a:bodyPr>
          <a:lstStyle/>
          <a:p>
            <a:pPr algn="just"/>
            <a:r>
              <a:rPr lang="en-US" sz="1400" u="sng" dirty="0" smtClean="0">
                <a:solidFill>
                  <a:srgbClr val="660066"/>
                </a:solidFill>
              </a:rPr>
              <a:t>Brief bio of </a:t>
            </a:r>
            <a:r>
              <a:rPr lang="en-US" sz="1400" u="sng" dirty="0" err="1" smtClean="0">
                <a:solidFill>
                  <a:srgbClr val="660066"/>
                </a:solidFill>
              </a:rPr>
              <a:t>Vinay</a:t>
            </a:r>
            <a:r>
              <a:rPr lang="en-US" sz="1400" dirty="0" smtClean="0">
                <a:solidFill>
                  <a:srgbClr val="660066"/>
                </a:solidFill>
              </a:rPr>
              <a:t>: </a:t>
            </a:r>
            <a:r>
              <a:rPr lang="en-US" sz="1400" dirty="0" err="1" smtClean="0">
                <a:solidFill>
                  <a:srgbClr val="660066"/>
                </a:solidFill>
              </a:rPr>
              <a:t>Vinay</a:t>
            </a:r>
            <a:r>
              <a:rPr lang="en-US" sz="1400" dirty="0" smtClean="0">
                <a:solidFill>
                  <a:srgbClr val="660066"/>
                </a:solidFill>
              </a:rPr>
              <a:t> </a:t>
            </a:r>
            <a:r>
              <a:rPr lang="en-US" sz="1400" dirty="0" err="1" smtClean="0">
                <a:solidFill>
                  <a:srgbClr val="660066"/>
                </a:solidFill>
              </a:rPr>
              <a:t>Ramanath</a:t>
            </a:r>
            <a:r>
              <a:rPr lang="en-US" sz="1400" dirty="0" smtClean="0">
                <a:solidFill>
                  <a:srgbClr val="660066"/>
                </a:solidFill>
              </a:rPr>
              <a:t> has over 14 years of experience in the area of advanced nonlinear multidisciplinary optimization, uncertainty quantification, robust design, design for six sigma, Bayesian approaches for model calibration, advanced visualization and surrogate modeling technologies. </a:t>
            </a:r>
            <a:r>
              <a:rPr lang="en-US" sz="1400" dirty="0" err="1" smtClean="0">
                <a:solidFill>
                  <a:srgbClr val="660066"/>
                </a:solidFill>
              </a:rPr>
              <a:t>Vinay</a:t>
            </a:r>
            <a:r>
              <a:rPr lang="en-US" sz="1400" dirty="0" smtClean="0">
                <a:solidFill>
                  <a:srgbClr val="660066"/>
                </a:solidFill>
              </a:rPr>
              <a:t> has extensively applied these advanced techniques across gas turbine components and systems for aircraft engines and power generation services. </a:t>
            </a:r>
            <a:r>
              <a:rPr lang="en-US" sz="1400" dirty="0" err="1" smtClean="0">
                <a:solidFill>
                  <a:srgbClr val="660066"/>
                </a:solidFill>
              </a:rPr>
              <a:t>Vinay</a:t>
            </a:r>
            <a:r>
              <a:rPr lang="en-US" sz="1400" dirty="0" smtClean="0">
                <a:solidFill>
                  <a:srgbClr val="660066"/>
                </a:solidFill>
              </a:rPr>
              <a:t> is a certified Black Belt for Design for Six Sigma and Reliability and is currently working in Siemens corporate research and technology as a Senior Key Expert for </a:t>
            </a:r>
            <a:r>
              <a:rPr lang="en-US" sz="1400" dirty="0" err="1" smtClean="0">
                <a:solidFill>
                  <a:srgbClr val="660066"/>
                </a:solidFill>
              </a:rPr>
              <a:t>Probabilistics</a:t>
            </a:r>
            <a:r>
              <a:rPr lang="en-US" sz="1400" dirty="0" smtClean="0">
                <a:solidFill>
                  <a:srgbClr val="660066"/>
                </a:solidFill>
              </a:rPr>
              <a:t>.</a:t>
            </a:r>
            <a:endParaRPr lang="en-US" sz="1400" dirty="0">
              <a:solidFill>
                <a:srgbClr val="660066"/>
              </a:solidFill>
            </a:endParaRPr>
          </a:p>
        </p:txBody>
      </p:sp>
      <p:sp>
        <p:nvSpPr>
          <p:cNvPr id="9" name="TextBox 8"/>
          <p:cNvSpPr txBox="1"/>
          <p:nvPr/>
        </p:nvSpPr>
        <p:spPr>
          <a:xfrm>
            <a:off x="152400" y="4724400"/>
            <a:ext cx="8839200" cy="2062103"/>
          </a:xfrm>
          <a:prstGeom prst="rect">
            <a:avLst/>
          </a:prstGeom>
          <a:noFill/>
        </p:spPr>
        <p:txBody>
          <a:bodyPr wrap="square" rtlCol="0">
            <a:spAutoFit/>
          </a:bodyPr>
          <a:lstStyle/>
          <a:p>
            <a:pPr algn="ctr"/>
            <a:r>
              <a:rPr lang="en-US" sz="3600" b="1" u="sng" dirty="0" smtClean="0">
                <a:solidFill>
                  <a:schemeClr val="accent5">
                    <a:lumMod val="50000"/>
                  </a:schemeClr>
                </a:solidFill>
              </a:rPr>
              <a:t>Title: Driving Digitalization at Siemens</a:t>
            </a:r>
          </a:p>
          <a:p>
            <a:pPr algn="just"/>
            <a:r>
              <a:rPr lang="en-US" sz="1600" b="1" dirty="0" smtClean="0">
                <a:solidFill>
                  <a:schemeClr val="accent5">
                    <a:lumMod val="50000"/>
                  </a:schemeClr>
                </a:solidFill>
              </a:rPr>
              <a:t>Abstract: Siemens is 170 year company with it primary focus on innovation. Based on the prevalent megatrends in the coming decades Siemens is positioned to grow in the areas of digitization, automation and electrification. A key component of digitalization is simulations. Here we’ll share simulation examples on combustion, acoustics and robust design and how they map to the overall vision of Siemens.		     			       </a:t>
            </a:r>
            <a:r>
              <a:rPr lang="en-US" sz="2800" b="1" dirty="0" smtClean="0">
                <a:solidFill>
                  <a:srgbClr val="C00000"/>
                </a:solidFill>
              </a:rPr>
              <a:t>ALL ARE WELCOME</a:t>
            </a:r>
            <a:endParaRPr lang="en-US" sz="2800" b="1" dirty="0">
              <a:solidFill>
                <a:srgbClr val="C00000"/>
              </a:solidFill>
            </a:endParaRPr>
          </a:p>
        </p:txBody>
      </p:sp>
      <p:sp>
        <p:nvSpPr>
          <p:cNvPr id="10" name="TextBox 9"/>
          <p:cNvSpPr txBox="1"/>
          <p:nvPr/>
        </p:nvSpPr>
        <p:spPr>
          <a:xfrm>
            <a:off x="152400" y="838200"/>
            <a:ext cx="8839200" cy="523220"/>
          </a:xfrm>
          <a:prstGeom prst="rect">
            <a:avLst/>
          </a:prstGeom>
          <a:noFill/>
        </p:spPr>
        <p:txBody>
          <a:bodyPr wrap="square" rtlCol="0">
            <a:spAutoFit/>
          </a:bodyPr>
          <a:lstStyle/>
          <a:p>
            <a:r>
              <a:rPr lang="en-US" sz="2800" b="1" smtClean="0">
                <a:solidFill>
                  <a:srgbClr val="0070C0"/>
                </a:solidFill>
              </a:rPr>
              <a:t>Date : Thu</a:t>
            </a:r>
            <a:r>
              <a:rPr lang="en-US" sz="2800" b="1" dirty="0" smtClean="0">
                <a:solidFill>
                  <a:srgbClr val="0070C0"/>
                </a:solidFill>
              </a:rPr>
              <a:t>, 21</a:t>
            </a:r>
            <a:r>
              <a:rPr lang="en-US" sz="2800" b="1" baseline="30000" dirty="0" smtClean="0">
                <a:solidFill>
                  <a:srgbClr val="0070C0"/>
                </a:solidFill>
              </a:rPr>
              <a:t>st</a:t>
            </a:r>
            <a:r>
              <a:rPr lang="en-US" sz="2800" b="1" dirty="0" smtClean="0">
                <a:solidFill>
                  <a:srgbClr val="0070C0"/>
                </a:solidFill>
              </a:rPr>
              <a:t> </a:t>
            </a:r>
            <a:r>
              <a:rPr lang="en-US" sz="2800" b="1" dirty="0" smtClean="0">
                <a:solidFill>
                  <a:srgbClr val="0070C0"/>
                </a:solidFill>
              </a:rPr>
              <a:t>Jan </a:t>
            </a:r>
            <a:r>
              <a:rPr lang="en-US" sz="2800" b="1" dirty="0" smtClean="0">
                <a:solidFill>
                  <a:srgbClr val="0070C0"/>
                </a:solidFill>
              </a:rPr>
              <a:t>2016</a:t>
            </a:r>
            <a:r>
              <a:rPr lang="en-US" sz="2800" b="1" smtClean="0">
                <a:solidFill>
                  <a:srgbClr val="0070C0"/>
                </a:solidFill>
              </a:rPr>
              <a:t>, Time : 2.30PM, Venue : MSB211</a:t>
            </a:r>
            <a:endParaRPr lang="en-US" sz="2800" b="1" dirty="0">
              <a:solidFill>
                <a:srgbClr val="0070C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1272</TotalTime>
  <Words>322</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RGD</dc:creator>
  <cp:lastModifiedBy>RGD</cp:lastModifiedBy>
  <cp:revision>16</cp:revision>
  <dcterms:created xsi:type="dcterms:W3CDTF">2006-08-16T00:00:00Z</dcterms:created>
  <dcterms:modified xsi:type="dcterms:W3CDTF">2016-01-19T04:37:44Z</dcterms:modified>
</cp:coreProperties>
</file>